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4"/>
  </p:notesMasterIdLst>
  <p:sldIdLst>
    <p:sldId id="256" r:id="rId5"/>
    <p:sldId id="312" r:id="rId6"/>
    <p:sldId id="357" r:id="rId7"/>
    <p:sldId id="320" r:id="rId8"/>
    <p:sldId id="364" r:id="rId9"/>
    <p:sldId id="365" r:id="rId10"/>
    <p:sldId id="366" r:id="rId11"/>
    <p:sldId id="354" r:id="rId12"/>
    <p:sldId id="34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2F06C7-B555-5F4A-AC5E-A984978E82A4}" v="1" dt="2025-03-05T18:48:08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63"/>
    <p:restoredTop sz="94614"/>
  </p:normalViewPr>
  <p:slideViewPr>
    <p:cSldViewPr snapToGrid="0">
      <p:cViewPr varScale="1">
        <p:scale>
          <a:sx n="73" d="100"/>
          <a:sy n="73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3/5/25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49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47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3/5/2025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3/5/2025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3/5/2025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max_efficiency_parallel_quick_byte" TargetMode="External"/><Relationship Id="rId3" Type="http://schemas.openxmlformats.org/officeDocument/2006/relationships/hyperlink" Target="http://www.rc.colorado.edu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xjmag.com/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www.freepic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easy_parallelization_htc_primer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dpi.com/journal/remotesensing/special_issues/AI_rs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searchcomputing.princeton.edu/support/knowledge-base/parallel-code" TargetMode="External"/><Relationship Id="rId4" Type="http://schemas.openxmlformats.org/officeDocument/2006/relationships/hyperlink" Target="http://www.earthmagazine.org/article/todays-weather-forecast-good-strong-chance-improvement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ecorative photo of CU campus on title slid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RC Quick Byte: Maximizing Efficiency Using Parallelization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 dirty="0">
                <a:cs typeface="Arial"/>
              </a:rPr>
              <a:t>Maximizing Efficiency Using Parallelization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69841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March 5, 2025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Andrew Monaghan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Contributors: Layla Freeborn, Trevor Hall, Brandon Reyes, Shelley Knuth</a:t>
            </a: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www.rc.colorado.ed</a:t>
            </a:r>
            <a:r>
              <a:rPr lang="en-US" sz="2500" u="sng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-US" sz="2500" u="sng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 descr="QR code linking to https://github.com/ResearchComputing/max_efficiency_parallel_quick_byte &#10;">
            <a:extLst>
              <a:ext uri="{FF2B5EF4-FFF2-40B4-BE49-F238E27FC236}">
                <a16:creationId xmlns:a16="http://schemas.microsoft.com/office/drawing/2014/main" id="{330AA99F-3D3E-83A9-4A7C-4730183C06E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865643" y="1943748"/>
            <a:ext cx="3256013" cy="3213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1CE021-D81D-A362-27C3-90945AB46B7E}"/>
              </a:ext>
            </a:extLst>
          </p:cNvPr>
          <p:cNvSpPr txBox="1"/>
          <p:nvPr/>
        </p:nvSpPr>
        <p:spPr>
          <a:xfrm>
            <a:off x="7227875" y="5132891"/>
            <a:ext cx="45315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b="1" dirty="0">
                <a:latin typeface="Century Gothic"/>
              </a:rPr>
              <a:t>Slides</a:t>
            </a:r>
          </a:p>
          <a:p>
            <a:pPr marL="0" indent="0" algn="ctr">
              <a:buNone/>
            </a:pPr>
            <a:r>
              <a:rPr lang="en-US" sz="1800" dirty="0">
                <a:latin typeface="Century Gothic"/>
                <a:hlinkClick r:id="rId8"/>
              </a:rPr>
              <a:t>https://github.com/ResearchComputing/max_efficiency_parallel_quick_byte</a:t>
            </a:r>
            <a:r>
              <a:rPr lang="en-US" sz="1800" b="1" dirty="0">
                <a:latin typeface="Century Gothic"/>
              </a:rPr>
              <a:t> </a:t>
            </a:r>
            <a:endParaRPr lang="en-US" sz="1800" dirty="0">
              <a:latin typeface="Century Gothic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3/5/2025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Learning Objectives and 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What is parallelization?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Types of parallelization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Is parallelization for me?</a:t>
            </a:r>
          </a:p>
          <a:p>
            <a:pPr marL="0" indent="0">
              <a:buNone/>
            </a:pPr>
            <a:endParaRPr lang="en-US" sz="2800" dirty="0"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3/5/2025</a:t>
            </a:r>
          </a:p>
        </p:txBody>
      </p:sp>
    </p:spTree>
    <p:extLst>
      <p:ext uri="{BB962C8B-B14F-4D97-AF65-F5344CB8AC3E}">
        <p14:creationId xmlns:p14="http://schemas.microsoft.com/office/powerpoint/2010/main" val="3316284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parallelization?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DA88744-9F33-89AA-81CB-71BE6F157C5F}"/>
              </a:ext>
            </a:extLst>
          </p:cNvPr>
          <p:cNvSpPr txBox="1">
            <a:spLocks/>
          </p:cNvSpPr>
          <p:nvPr/>
        </p:nvSpPr>
        <p:spPr>
          <a:xfrm>
            <a:off x="729772" y="1840769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Serial</a:t>
            </a:r>
          </a:p>
          <a:p>
            <a:pPr algn="ctr"/>
            <a:endParaRPr lang="en-US" sz="3200" dirty="0">
              <a:latin typeface="Century Gothic" panose="020B0502020202020204" pitchFamily="34" charset="0"/>
            </a:endParaRPr>
          </a:p>
          <a:p>
            <a:pPr lvl="1" algn="ctr"/>
            <a:endParaRPr lang="en-US" dirty="0">
              <a:latin typeface="Century Gothic" panose="020B0502020202020204" pitchFamily="34" charset="0"/>
            </a:endParaRP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8" name="Picture 7" descr="A single tractor working in a field as an example of serialism">
            <a:extLst>
              <a:ext uri="{FF2B5EF4-FFF2-40B4-BE49-F238E27FC236}">
                <a16:creationId xmlns:a16="http://schemas.microsoft.com/office/drawing/2014/main" id="{0635A35E-1F2C-1A15-F79B-B36659550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05" y="3024636"/>
            <a:ext cx="4629265" cy="246928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30F85C-7D88-63A1-1F72-CFE126564D39}"/>
              </a:ext>
            </a:extLst>
          </p:cNvPr>
          <p:cNvSpPr txBox="1"/>
          <p:nvPr/>
        </p:nvSpPr>
        <p:spPr>
          <a:xfrm>
            <a:off x="520072" y="5568961"/>
            <a:ext cx="37704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Image source: </a:t>
            </a:r>
            <a:r>
              <a:rPr lang="en-US" sz="1600" i="1" dirty="0">
                <a:hlinkClick r:id="rId4"/>
              </a:rPr>
              <a:t>https://www.freepic.com</a:t>
            </a:r>
            <a:r>
              <a:rPr lang="en-US" sz="1600" i="1" dirty="0"/>
              <a:t> </a:t>
            </a:r>
          </a:p>
        </p:txBody>
      </p:sp>
      <p:cxnSp>
        <p:nvCxnSpPr>
          <p:cNvPr id="12" name="Straight Connector 11" descr="Line dividing screen into two sections">
            <a:extLst>
              <a:ext uri="{FF2B5EF4-FFF2-40B4-BE49-F238E27FC236}">
                <a16:creationId xmlns:a16="http://schemas.microsoft.com/office/drawing/2014/main" id="{18831474-7BA8-AF65-50B1-60CEEC652248}"/>
              </a:ext>
            </a:extLst>
          </p:cNvPr>
          <p:cNvCxnSpPr/>
          <p:nvPr/>
        </p:nvCxnSpPr>
        <p:spPr>
          <a:xfrm>
            <a:off x="6064958" y="1553310"/>
            <a:ext cx="0" cy="44030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06A7050-2FE5-3BBA-271F-26A1F58B261D}"/>
              </a:ext>
            </a:extLst>
          </p:cNvPr>
          <p:cNvSpPr txBox="1">
            <a:spLocks/>
          </p:cNvSpPr>
          <p:nvPr/>
        </p:nvSpPr>
        <p:spPr>
          <a:xfrm>
            <a:off x="7111690" y="1869779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Parallel</a:t>
            </a:r>
          </a:p>
          <a:p>
            <a:pPr algn="ctr"/>
            <a:endParaRPr lang="en-US" sz="3200" dirty="0">
              <a:latin typeface="Century Gothic" panose="020B0502020202020204" pitchFamily="34" charset="0"/>
            </a:endParaRPr>
          </a:p>
          <a:p>
            <a:pPr lvl="1" algn="ctr"/>
            <a:endParaRPr lang="en-US" dirty="0">
              <a:latin typeface="Century Gothic" panose="020B0502020202020204" pitchFamily="34" charset="0"/>
            </a:endParaRP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10" name="Picture 9" descr="A group of tractors working in a field as an example of parallelism&#10;">
            <a:extLst>
              <a:ext uri="{FF2B5EF4-FFF2-40B4-BE49-F238E27FC236}">
                <a16:creationId xmlns:a16="http://schemas.microsoft.com/office/drawing/2014/main" id="{798A390E-5CF7-E54C-9158-2316E9CC68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9373" y="3030530"/>
            <a:ext cx="4625010" cy="24656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01DD01-3C97-20EF-3457-2A1CAB0F48F9}"/>
              </a:ext>
            </a:extLst>
          </p:cNvPr>
          <p:cNvSpPr txBox="1"/>
          <p:nvPr/>
        </p:nvSpPr>
        <p:spPr>
          <a:xfrm>
            <a:off x="6841546" y="5568961"/>
            <a:ext cx="3326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Image source: </a:t>
            </a:r>
            <a:r>
              <a:rPr lang="en-US" sz="1600" i="1" dirty="0">
                <a:hlinkClick r:id="rId6"/>
              </a:rPr>
              <a:t>https://bxjmag.com</a:t>
            </a:r>
            <a:r>
              <a:rPr lang="en-US" sz="1600" i="1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3/5/2025</a:t>
            </a:r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Types of parallelization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930664" y="2131054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Code-</a:t>
            </a:r>
            <a:r>
              <a:rPr lang="en-US" b="1" dirty="0">
                <a:latin typeface="Century Gothic" panose="020B0502020202020204" pitchFamily="34" charset="0"/>
              </a:rPr>
              <a:t>external</a:t>
            </a:r>
            <a:r>
              <a:rPr lang="en-US" dirty="0">
                <a:latin typeface="Century Gothic" panose="020B0502020202020204" pitchFamily="34" charset="0"/>
              </a:rPr>
              <a:t> parallelization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10" name="Picture 9" descr="Image demonstrating code-external parallelism by showing lots of tiny jobs.">
            <a:extLst>
              <a:ext uri="{FF2B5EF4-FFF2-40B4-BE49-F238E27FC236}">
                <a16:creationId xmlns:a16="http://schemas.microsoft.com/office/drawing/2014/main" id="{5327F789-5AF4-3F32-B8A9-2B4453040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90" y="2831350"/>
            <a:ext cx="4231933" cy="17559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B08DF5B-DDE7-E7D9-3D8A-4E845304B4E2}"/>
              </a:ext>
            </a:extLst>
          </p:cNvPr>
          <p:cNvSpPr txBox="1"/>
          <p:nvPr/>
        </p:nvSpPr>
        <p:spPr>
          <a:xfrm>
            <a:off x="930664" y="4812589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Image processing</a:t>
            </a:r>
          </a:p>
        </p:txBody>
      </p:sp>
      <p:cxnSp>
        <p:nvCxnSpPr>
          <p:cNvPr id="19" name="Straight Connector 18" descr="Line dividing screen between example of code-external and code-internal parallelization.">
            <a:extLst>
              <a:ext uri="{FF2B5EF4-FFF2-40B4-BE49-F238E27FC236}">
                <a16:creationId xmlns:a16="http://schemas.microsoft.com/office/drawing/2014/main" id="{25914392-4247-84EB-2C8B-F2A3C4214017}"/>
              </a:ext>
            </a:extLst>
          </p:cNvPr>
          <p:cNvCxnSpPr/>
          <p:nvPr/>
        </p:nvCxnSpPr>
        <p:spPr>
          <a:xfrm>
            <a:off x="6052432" y="1688574"/>
            <a:ext cx="0" cy="44030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6788" y="2121114"/>
            <a:ext cx="3804679" cy="514806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>
                <a:latin typeface="Century Gothic" panose="020B0502020202020204" pitchFamily="34" charset="0"/>
              </a:rPr>
              <a:t>Code-</a:t>
            </a:r>
            <a:r>
              <a:rPr lang="en-US" b="1" dirty="0">
                <a:latin typeface="Century Gothic" panose="020B0502020202020204" pitchFamily="34" charset="0"/>
              </a:rPr>
              <a:t>internal </a:t>
            </a:r>
            <a:r>
              <a:rPr lang="en-US" dirty="0">
                <a:latin typeface="Century Gothic" panose="020B0502020202020204" pitchFamily="34" charset="0"/>
              </a:rPr>
              <a:t>parallelization</a:t>
            </a:r>
            <a:endParaRPr lang="en-US" sz="2800" dirty="0">
              <a:latin typeface="Century Gothic" panose="020B0502020202020204" pitchFamily="34" charset="0"/>
            </a:endParaRP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12" name="Picture 11" descr="Image demonstrating code-internal parallelism by showing lots of big jobs">
            <a:extLst>
              <a:ext uri="{FF2B5EF4-FFF2-40B4-BE49-F238E27FC236}">
                <a16:creationId xmlns:a16="http://schemas.microsoft.com/office/drawing/2014/main" id="{05C8B358-7AC3-E1EA-681D-915AFD97F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8758" y="3048063"/>
            <a:ext cx="4348371" cy="124748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7A2A2D-BEAC-A01C-8656-C9AC1AAE3EC7}"/>
              </a:ext>
            </a:extLst>
          </p:cNvPr>
          <p:cNvSpPr txBox="1"/>
          <p:nvPr/>
        </p:nvSpPr>
        <p:spPr>
          <a:xfrm>
            <a:off x="7076788" y="4812589"/>
            <a:ext cx="2685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Climate Model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3/5/2025</a:t>
            </a:r>
          </a:p>
        </p:txBody>
      </p:sp>
    </p:spTree>
    <p:extLst>
      <p:ext uri="{BB962C8B-B14F-4D97-AF65-F5344CB8AC3E}">
        <p14:creationId xmlns:p14="http://schemas.microsoft.com/office/powerpoint/2010/main" val="3628386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Code-external parallelization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417098" y="1440492"/>
            <a:ext cx="7161150" cy="444674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Also referred to as: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HTC: High throughput computing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“Embarrassingly” parallel computing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Used for repetitive, independent tasks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Processing images from satellites, microscopes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Monte Carlo-type statistical modeling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CURC has lots of tools to facilitate HTC!  </a:t>
            </a:r>
          </a:p>
          <a:p>
            <a:pPr lvl="1">
              <a:lnSpc>
                <a:spcPct val="110000"/>
              </a:lnSpc>
            </a:pPr>
            <a:r>
              <a:rPr lang="en-US" sz="1800" dirty="0">
                <a:latin typeface="Century Gothic" panose="020B0502020202020204" pitchFamily="34" charset="0"/>
                <a:hlinkClick r:id="rId3"/>
              </a:rPr>
              <a:t>https://github.com/ResearchComputing/easy_parallelization_htc_primer</a:t>
            </a:r>
            <a:r>
              <a:rPr lang="en-US" sz="1800" dirty="0">
                <a:latin typeface="Century Gothic" panose="020B0502020202020204" pitchFamily="34" charset="0"/>
              </a:rPr>
              <a:t> 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9" name="Picture 8" descr="Image showing many satellite images as an example of image processing being a workflow well-suited to code-external parallelization.">
            <a:extLst>
              <a:ext uri="{FF2B5EF4-FFF2-40B4-BE49-F238E27FC236}">
                <a16:creationId xmlns:a16="http://schemas.microsoft.com/office/drawing/2014/main" id="{C9250AF2-451B-7AF4-5309-F693356B6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5818" y="1986080"/>
            <a:ext cx="3702485" cy="31379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1051B49-2108-E51D-C2A2-909964068B65}"/>
              </a:ext>
            </a:extLst>
          </p:cNvPr>
          <p:cNvSpPr txBox="1"/>
          <p:nvPr/>
        </p:nvSpPr>
        <p:spPr>
          <a:xfrm>
            <a:off x="8075822" y="5124002"/>
            <a:ext cx="3802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Image source: </a:t>
            </a:r>
            <a:r>
              <a:rPr lang="en-US" sz="1600" i="1" dirty="0">
                <a:hlinkClick r:id="rId5"/>
              </a:rPr>
              <a:t>https://www.mdpi.com/journal/remotesensing/special_issues/AI_rs</a:t>
            </a:r>
            <a:r>
              <a:rPr lang="en-US" sz="1600" i="1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3/5/2025</a:t>
            </a:r>
          </a:p>
        </p:txBody>
      </p:sp>
    </p:spTree>
    <p:extLst>
      <p:ext uri="{BB962C8B-B14F-4D97-AF65-F5344CB8AC3E}">
        <p14:creationId xmlns:p14="http://schemas.microsoft.com/office/powerpoint/2010/main" val="3628099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Code-internal parallelization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417097" y="1440493"/>
            <a:ext cx="7461774" cy="47348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Types: 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Shared-memory</a:t>
            </a:r>
            <a:r>
              <a:rPr lang="en-US" dirty="0">
                <a:latin typeface="Century Gothic" panose="020B0502020202020204" pitchFamily="34" charset="0"/>
              </a:rPr>
              <a:t> (“multithreading”)– single </a:t>
            </a:r>
            <a:r>
              <a:rPr lang="en-US" i="1" dirty="0">
                <a:latin typeface="Century Gothic" panose="020B0502020202020204" pitchFamily="34" charset="0"/>
              </a:rPr>
              <a:t>node</a:t>
            </a:r>
            <a:r>
              <a:rPr lang="en-US" dirty="0">
                <a:latin typeface="Century Gothic" panose="020B0502020202020204" pitchFamily="34" charset="0"/>
              </a:rPr>
              <a:t> (computer)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Distributed-memory</a:t>
            </a:r>
            <a:r>
              <a:rPr lang="en-US" dirty="0">
                <a:latin typeface="Century Gothic" panose="020B0502020202020204" pitchFamily="34" charset="0"/>
              </a:rPr>
              <a:t> (“multiprocessing or “MPI”) – multiple nodes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Accelerated</a:t>
            </a:r>
            <a:r>
              <a:rPr lang="en-US" dirty="0">
                <a:latin typeface="Century Gothic" panose="020B0502020202020204" pitchFamily="34" charset="0"/>
              </a:rPr>
              <a:t> -- GPUs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Used for dependent, independent tasks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Climate or earthquake simulations (PDEs)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Machine learning (GPUs)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CURC supports all types of code-internal parallelization! </a:t>
            </a: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5" name="Picture 4" descr="Image showing a climate model as an example of a workflow well-suited to code-internal parallelization.">
            <a:extLst>
              <a:ext uri="{FF2B5EF4-FFF2-40B4-BE49-F238E27FC236}">
                <a16:creationId xmlns:a16="http://schemas.microsoft.com/office/drawing/2014/main" id="{292400D6-C23B-E943-1608-09F3C870E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125" y="1253221"/>
            <a:ext cx="3703330" cy="26338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B335F6-DD97-3AD9-E428-76CF600726A3}"/>
              </a:ext>
            </a:extLst>
          </p:cNvPr>
          <p:cNvSpPr txBox="1"/>
          <p:nvPr/>
        </p:nvSpPr>
        <p:spPr>
          <a:xfrm>
            <a:off x="8350125" y="4042901"/>
            <a:ext cx="35489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Image source: </a:t>
            </a:r>
            <a:r>
              <a:rPr lang="en-US" sz="1600" b="0" i="0" u="none" strike="noStrike" dirty="0">
                <a:solidFill>
                  <a:srgbClr val="006FCA"/>
                </a:solidFill>
                <a:effectLst/>
                <a:latin typeface="Noto Sans" panose="020B0604020202020204" pitchFamily="34" charset="0"/>
                <a:hlinkClick r:id="rId4"/>
              </a:rPr>
              <a:t>www.earthmagazine.org/article/todays-weather-forecast-good-strong-chance-improvement</a:t>
            </a:r>
            <a:endParaRPr lang="en-US" sz="16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F380F2-54A0-62C8-9D4E-7B54BE358ADA}"/>
              </a:ext>
            </a:extLst>
          </p:cNvPr>
          <p:cNvSpPr txBox="1"/>
          <p:nvPr/>
        </p:nvSpPr>
        <p:spPr>
          <a:xfrm>
            <a:off x="8350125" y="5275982"/>
            <a:ext cx="33662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Century Gothic" panose="020B0502020202020204" pitchFamily="34" charset="0"/>
              </a:rPr>
              <a:t>Information source: </a:t>
            </a:r>
            <a:r>
              <a:rPr lang="en-US" sz="1600" i="1" dirty="0">
                <a:latin typeface="Century Gothic" panose="020B0502020202020204" pitchFamily="34" charset="0"/>
                <a:hlinkClick r:id="rId5"/>
              </a:rPr>
              <a:t>https://researchcomputing.princeton.edu/support/knowledge-base/parallel-code</a:t>
            </a:r>
            <a:r>
              <a:rPr lang="en-US" sz="1600" i="1" dirty="0">
                <a:latin typeface="Century Gothic" panose="020B0502020202020204" pitchFamily="34" charset="0"/>
              </a:rPr>
              <a:t>  </a:t>
            </a:r>
          </a:p>
          <a:p>
            <a:endParaRPr lang="en-US" sz="1600" i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3/5/2025</a:t>
            </a:r>
          </a:p>
        </p:txBody>
      </p:sp>
    </p:spTree>
    <p:extLst>
      <p:ext uri="{BB962C8B-B14F-4D97-AF65-F5344CB8AC3E}">
        <p14:creationId xmlns:p14="http://schemas.microsoft.com/office/powerpoint/2010/main" val="4002524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Additional topics (if time allows)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77" y="1838151"/>
            <a:ext cx="10152401" cy="3447833"/>
          </a:xfrm>
        </p:spPr>
        <p:txBody>
          <a:bodyPr>
            <a:normAutofit fontScale="62500" lnSpcReduction="20000"/>
          </a:bodyPr>
          <a:lstStyle/>
          <a:p>
            <a:pPr lvl="1">
              <a:lnSpc>
                <a:spcPct val="120000"/>
              </a:lnSpc>
            </a:pPr>
            <a:r>
              <a:rPr lang="en-US" sz="4000" u="sng" dirty="0">
                <a:latin typeface="Century Gothic"/>
              </a:rPr>
              <a:t>Is parallelization for me?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Computational time constraints?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Computational memory constraints?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Level of effort to parallelize?</a:t>
            </a:r>
          </a:p>
          <a:p>
            <a:pPr lvl="2">
              <a:lnSpc>
                <a:spcPct val="120000"/>
              </a:lnSpc>
            </a:pPr>
            <a:endParaRPr lang="en-US" sz="3600" dirty="0">
              <a:latin typeface="Century Gothic"/>
            </a:endParaRPr>
          </a:p>
          <a:p>
            <a:pPr lvl="1">
              <a:lnSpc>
                <a:spcPct val="120000"/>
              </a:lnSpc>
            </a:pPr>
            <a:r>
              <a:rPr lang="en-US" sz="4000" u="sng" dirty="0">
                <a:latin typeface="Century Gothic"/>
              </a:rPr>
              <a:t>How do I get started with parallelization?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Look for existing code!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Consult with your Research Computing staff</a:t>
            </a:r>
          </a:p>
          <a:p>
            <a:pPr lvl="1">
              <a:lnSpc>
                <a:spcPct val="120000"/>
              </a:lnSpc>
            </a:pPr>
            <a:endParaRPr lang="en-US" sz="4000" dirty="0">
              <a:latin typeface="Century Gothic"/>
            </a:endParaRPr>
          </a:p>
          <a:p>
            <a:pPr lvl="2">
              <a:lnSpc>
                <a:spcPct val="120000"/>
              </a:lnSpc>
            </a:pPr>
            <a:endParaRPr lang="en-US" sz="3600" dirty="0">
              <a:latin typeface="Century Gothic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3/5/2025</a:t>
            </a:r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/>
              <a:t>Thank you! </a:t>
            </a:r>
            <a:endParaRPr sz="4800" b="1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 dirty="0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pic>
        <p:nvPicPr>
          <p:cNvPr id="3" name="Picture 2" descr="A QR code linking to the course survey at http://tinyurl.com/curc-survey18&#10;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3/5/2025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2006/metadata/properties"/>
    <ds:schemaRef ds:uri="92c16b9d-8c83-445e-a4f4-1fe3d2f43f13"/>
    <ds:schemaRef ds:uri="http://purl.org/dc/elements/1.1/"/>
    <ds:schemaRef ds:uri="a1519f9a-9d6a-41c1-afc9-552e4069f82f"/>
    <ds:schemaRef ds:uri="7e49f7d3-8802-46ca-9604-495ce27f67f4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3ded8b1b-070d-4629-82e4-c0b019f46057}" enabled="0" method="" siteId="{3ded8b1b-070d-4629-82e4-c0b019f4605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9659</TotalTime>
  <Words>375</Words>
  <Application>Microsoft Macintosh PowerPoint</Application>
  <PresentationFormat>Widescreen</PresentationFormat>
  <Paragraphs>85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Noto Sans</vt:lpstr>
      <vt:lpstr>CUB Content </vt:lpstr>
      <vt:lpstr>RC Quick Byte: Maximizing Efficiency Using Parallelization</vt:lpstr>
      <vt:lpstr>Maximizing Efficiency Using Parallelization</vt:lpstr>
      <vt:lpstr>Learning Objectives and Outline</vt:lpstr>
      <vt:lpstr>What is parallelization?</vt:lpstr>
      <vt:lpstr>Types of parallelization</vt:lpstr>
      <vt:lpstr>Code-external parallelization</vt:lpstr>
      <vt:lpstr>Code-internal parallelization</vt:lpstr>
      <vt:lpstr>Additional topics (if time allows)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Andrew Monaghan</cp:lastModifiedBy>
  <cp:revision>8</cp:revision>
  <dcterms:created xsi:type="dcterms:W3CDTF">2023-01-13T17:07:22Z</dcterms:created>
  <dcterms:modified xsi:type="dcterms:W3CDTF">2025-03-05T19:31:00Z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